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638" r:id="rId2"/>
    <p:sldId id="639" r:id="rId3"/>
    <p:sldId id="633" r:id="rId4"/>
    <p:sldId id="641" r:id="rId5"/>
    <p:sldId id="650" r:id="rId6"/>
    <p:sldId id="649" r:id="rId7"/>
    <p:sldId id="643" r:id="rId8"/>
    <p:sldId id="644" r:id="rId9"/>
    <p:sldId id="645" r:id="rId10"/>
    <p:sldId id="646" r:id="rId11"/>
    <p:sldId id="647" r:id="rId12"/>
    <p:sldId id="648" r:id="rId13"/>
    <p:sldId id="651" r:id="rId14"/>
    <p:sldId id="656" r:id="rId15"/>
    <p:sldId id="622" r:id="rId16"/>
    <p:sldId id="623" r:id="rId17"/>
    <p:sldId id="653" r:id="rId18"/>
    <p:sldId id="654" r:id="rId19"/>
    <p:sldId id="655" r:id="rId20"/>
    <p:sldId id="657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10" autoAdjust="0"/>
    <p:restoredTop sz="76344" autoAdjust="0"/>
  </p:normalViewPr>
  <p:slideViewPr>
    <p:cSldViewPr snapToGrid="0" snapToObjects="1">
      <p:cViewPr>
        <p:scale>
          <a:sx n="70" d="100"/>
          <a:sy n="70" d="100"/>
        </p:scale>
        <p:origin x="2560" y="208"/>
      </p:cViewPr>
      <p:guideLst>
        <p:guide orient="horz" pos="2160"/>
        <p:guide pos="583"/>
      </p:guideLst>
    </p:cSldViewPr>
  </p:slideViewPr>
  <p:outlineViewPr>
    <p:cViewPr>
      <p:scale>
        <a:sx n="33" d="100"/>
        <a:sy n="33" d="100"/>
      </p:scale>
      <p:origin x="0" y="1267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AB66F-B1B7-D045-B4E8-4F60236F228D}" type="datetimeFigureOut">
              <a:rPr lang="en-US" smtClean="0"/>
              <a:t>2/11/17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4789D-9866-5E4A-88FF-2ACAF392B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557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F8E76-06A6-164E-A6FA-EC32C13EB232}" type="datetimeFigureOut">
              <a:rPr lang="en-US" smtClean="0"/>
              <a:t>2/11/17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6F34B-9C4D-8640-BB34-4C24A79C9F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766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subject, short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676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Democratic health plan…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006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Democratic </a:t>
            </a:r>
            <a:r>
              <a:rPr lang="en-US" smtClean="0"/>
              <a:t>health plan…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00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subject, longer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8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</a:t>
            </a:r>
            <a:r>
              <a:rPr lang="en-US" baseline="0" dirty="0" smtClean="0"/>
              <a:t> Subjects, Same scene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82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</a:t>
            </a:r>
            <a:r>
              <a:rPr lang="en-US" baseline="0" dirty="0" smtClean="0"/>
              <a:t> Subjects, Same scene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8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aspects of a place, idea, mood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8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aspects of a place, idea</a:t>
            </a:r>
            <a:r>
              <a:rPr lang="en-US" smtClean="0"/>
              <a:t>, mood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8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found that physics-based interactions helped users explore multiple dimensions at once, make more descriptive and comparative findings about their data, and develop a more holistic understanding of a dataset. We invited 16 participants to use the software for 45 minutes in a lab study. As a comparison case, we also invited another group of 16 participants to follow the same study protocol using Excel rather than the application. Interestingly,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Kinetica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users made far more descriptive, comparative, and relationship findings than their Excel peers who almost always made point or statistical findings (Figure 7; c</a:t>
            </a:r>
            <a:r>
              <a:rPr lang="en-US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(5)=31.3, p&lt;0.001).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4965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Xx http://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flowingdata.com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/2016/01/19/how-you-will-die/ 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Tailor to the application and the domain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Create highly interactive and integrated systems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Embed the visualization within a larger application</a:t>
            </a:r>
          </a:p>
          <a:p>
            <a:pPr>
              <a:buFontTx/>
              <a:buNone/>
            </a:pP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Provide alternative views</a:t>
            </a:r>
          </a:p>
          <a:p>
            <a:pPr lvl="1">
              <a:buFont typeface="Wingdings" charset="0"/>
              <a:buNone/>
            </a:pPr>
            <a:endParaRPr lang="en-US" dirty="0" smtClean="0">
              <a:latin typeface="Geneva" charset="0"/>
              <a:ea typeface="ＭＳ Ｐゴシック" charset="0"/>
            </a:endParaRPr>
          </a:p>
          <a:p>
            <a:pPr lvl="1">
              <a:buFont typeface="Wingdings" charset="0"/>
              <a:buNone/>
            </a:pPr>
            <a:endParaRPr lang="en-US" dirty="0" smtClean="0">
              <a:latin typeface="Geneva" charset="0"/>
              <a:ea typeface="ＭＳ Ｐゴシック" charset="0"/>
            </a:endParaRPr>
          </a:p>
          <a:p>
            <a:pPr lvl="2">
              <a:buFont typeface="Times" charset="0"/>
              <a:buNone/>
            </a:pPr>
            <a:endParaRPr lang="en-US" dirty="0" smtClean="0">
              <a:latin typeface="Geneva" charset="0"/>
              <a:ea typeface="ＭＳ Ｐゴシック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4177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Annotate older: http://</a:t>
            </a:r>
            <a:r>
              <a:rPr lang="en-US" dirty="0" err="1" smtClean="0"/>
              <a:t>www.nytimes.com</a:t>
            </a:r>
            <a:r>
              <a:rPr lang="en-US" dirty="0" smtClean="0"/>
              <a:t>/interactive/2012/09/20/world/</a:t>
            </a:r>
            <a:r>
              <a:rPr lang="en-US" dirty="0" err="1" smtClean="0"/>
              <a:t>africa</a:t>
            </a:r>
            <a:r>
              <a:rPr lang="en-US" dirty="0" smtClean="0"/>
              <a:t>/the-attack-on-the-</a:t>
            </a:r>
            <a:r>
              <a:rPr lang="en-US" dirty="0" err="1" smtClean="0"/>
              <a:t>american</a:t>
            </a:r>
            <a:r>
              <a:rPr lang="en-US" dirty="0" smtClean="0"/>
              <a:t>-mission-in-</a:t>
            </a:r>
            <a:r>
              <a:rPr lang="en-US" dirty="0" err="1" smtClean="0"/>
              <a:t>benghazi</a:t>
            </a:r>
            <a:r>
              <a:rPr lang="en-US" dirty="0" smtClean="0"/>
              <a:t>-</a:t>
            </a:r>
            <a:r>
              <a:rPr lang="en-US" dirty="0" err="1" smtClean="0"/>
              <a:t>libya.html</a:t>
            </a:r>
            <a:endParaRPr lang="en-US" dirty="0" smtClean="0"/>
          </a:p>
          <a:p>
            <a:r>
              <a:rPr lang="en-US" dirty="0" smtClean="0"/>
              <a:t>Sort older: http://</a:t>
            </a:r>
            <a:r>
              <a:rPr lang="en-US" dirty="0" err="1" smtClean="0"/>
              <a:t>www.nytimes.com</a:t>
            </a:r>
            <a:r>
              <a:rPr lang="en-US" dirty="0" smtClean="0"/>
              <a:t>/interactive/2012/09/14/us/</a:t>
            </a:r>
            <a:r>
              <a:rPr lang="en-US" dirty="0" err="1" smtClean="0"/>
              <a:t>how-the-chicago-public-school-district-compares.html?_r</a:t>
            </a:r>
            <a:r>
              <a:rPr lang="en-US" dirty="0" smtClean="0"/>
              <a:t>=0</a:t>
            </a:r>
          </a:p>
          <a:p>
            <a:r>
              <a:rPr lang="en-US" dirty="0" smtClean="0"/>
              <a:t>Filter older: http://</a:t>
            </a:r>
            <a:r>
              <a:rPr lang="en-US" dirty="0" err="1" smtClean="0"/>
              <a:t>dataviz.rennesmetropole.fr</a:t>
            </a:r>
            <a:r>
              <a:rPr lang="en-US" dirty="0" smtClean="0"/>
              <a:t>/</a:t>
            </a:r>
            <a:r>
              <a:rPr lang="en-US" dirty="0" err="1" smtClean="0"/>
              <a:t>quisommesnous</a:t>
            </a:r>
            <a:r>
              <a:rPr lang="en-US" dirty="0" smtClean="0"/>
              <a:t>/index-</a:t>
            </a:r>
            <a:r>
              <a:rPr lang="en-US" dirty="0" err="1" smtClean="0"/>
              <a:t>fr.php</a:t>
            </a:r>
            <a:endParaRPr lang="en-US" dirty="0" smtClean="0"/>
          </a:p>
          <a:p>
            <a:r>
              <a:rPr lang="en-US" dirty="0" smtClean="0"/>
              <a:t>Coordinate older: http://</a:t>
            </a:r>
            <a:r>
              <a:rPr lang="en-US" dirty="0" err="1" smtClean="0"/>
              <a:t>www.nytimes.com</a:t>
            </a:r>
            <a:r>
              <a:rPr lang="en-US" dirty="0" smtClean="0"/>
              <a:t>/interactive/2012/08/24/us/drought-</a:t>
            </a:r>
            <a:r>
              <a:rPr lang="en-US" dirty="0" err="1" smtClean="0"/>
              <a:t>crops.html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25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925513" y="3518487"/>
            <a:ext cx="7250696" cy="1040870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ts val="2600"/>
              </a:lnSpc>
              <a:buNone/>
              <a:defRPr sz="2400" b="0" i="0">
                <a:ln>
                  <a:noFill/>
                </a:ln>
                <a:solidFill>
                  <a:srgbClr val="618091"/>
                </a:solidFill>
                <a:latin typeface="Helvetica"/>
                <a:cs typeface="Helvetic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25513" y="3344039"/>
            <a:ext cx="7250695" cy="33867"/>
            <a:chOff x="1168400" y="4166292"/>
            <a:chExt cx="7250695" cy="33867"/>
          </a:xfrm>
        </p:grpSpPr>
        <p:cxnSp>
          <p:nvCxnSpPr>
            <p:cNvPr id="19" name="Straight Connector 18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25513" y="5170488"/>
            <a:ext cx="7250112" cy="302207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1600" b="1" baseline="0">
                <a:solidFill>
                  <a:srgbClr val="850205"/>
                </a:solidFill>
              </a:defRPr>
            </a:lvl1pPr>
            <a:lvl2pPr marL="228600" indent="0">
              <a:buNone/>
              <a:defRPr sz="1600" b="1">
                <a:solidFill>
                  <a:srgbClr val="850205"/>
                </a:solidFill>
              </a:defRPr>
            </a:lvl2pPr>
            <a:lvl3pPr marL="457200" indent="0">
              <a:buNone/>
              <a:defRPr sz="1600" b="1">
                <a:solidFill>
                  <a:srgbClr val="850205"/>
                </a:solidFill>
              </a:defRPr>
            </a:lvl3pPr>
            <a:lvl4pPr marL="685800" indent="0">
              <a:buNone/>
              <a:defRPr sz="1600" b="1">
                <a:solidFill>
                  <a:srgbClr val="850205"/>
                </a:solidFill>
              </a:defRPr>
            </a:lvl4pPr>
            <a:lvl5pPr marL="914400" indent="0">
              <a:buNone/>
              <a:defRPr sz="1600" b="1">
                <a:solidFill>
                  <a:srgbClr val="850205"/>
                </a:solidFill>
              </a:defRPr>
            </a:lvl5pPr>
          </a:lstStyle>
          <a:p>
            <a:pPr lvl="0"/>
            <a:r>
              <a:rPr lang="en-US" dirty="0" smtClean="0"/>
              <a:t>AUTHOR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925513" y="5453841"/>
            <a:ext cx="7250112" cy="539750"/>
          </a:xfrm>
        </p:spPr>
        <p:txBody>
          <a:bodyPr/>
          <a:lstStyle>
            <a:lvl1pPr marL="0" indent="0">
              <a:buNone/>
              <a:defRPr sz="1600" i="1" baseline="0">
                <a:solidFill>
                  <a:srgbClr val="B5B5B5"/>
                </a:solidFill>
              </a:defRPr>
            </a:lvl1pPr>
            <a:lvl2pPr marL="228600" indent="0">
              <a:buNone/>
              <a:defRPr sz="1600" i="1">
                <a:solidFill>
                  <a:srgbClr val="B5B5B5"/>
                </a:solidFill>
              </a:defRPr>
            </a:lvl2pPr>
            <a:lvl3pPr marL="457200" indent="0">
              <a:buNone/>
              <a:defRPr sz="1600" i="1">
                <a:solidFill>
                  <a:srgbClr val="B5B5B5"/>
                </a:solidFill>
              </a:defRPr>
            </a:lvl3pPr>
            <a:lvl4pPr marL="685800" indent="0">
              <a:buNone/>
              <a:defRPr sz="1600" i="1">
                <a:solidFill>
                  <a:srgbClr val="B5B5B5"/>
                </a:solidFill>
              </a:defRPr>
            </a:lvl4pPr>
            <a:lvl5pPr marL="914400" indent="0">
              <a:buNone/>
              <a:defRPr sz="1600" i="1">
                <a:solidFill>
                  <a:srgbClr val="B5B5B5"/>
                </a:solidFill>
              </a:defRPr>
            </a:lvl5pPr>
          </a:lstStyle>
          <a:p>
            <a:pPr lvl="0"/>
            <a:r>
              <a:rPr lang="en-US" dirty="0" smtClean="0"/>
              <a:t>Author Affiliation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117118"/>
            <a:ext cx="990599" cy="2811314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925513" y="1735071"/>
            <a:ext cx="7250695" cy="1362743"/>
          </a:xfrm>
          <a:ln>
            <a:noFill/>
          </a:ln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3400"/>
              </a:lnSpc>
              <a:defRPr sz="3200" b="0" i="0">
                <a:ln>
                  <a:noFill/>
                </a:ln>
                <a:solidFill>
                  <a:schemeClr val="accent3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3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63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rgbClr val="53535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38339-A875-5E45-AB3F-AAABD270346A}" type="datetime1">
              <a:rPr lang="en-US" smtClean="0"/>
              <a:t>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285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61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05847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05847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F672F-A5FB-5745-934A-1BF51CA5539C}" type="datetime1">
              <a:rPr lang="en-US" smtClean="0"/>
              <a:t>2/11/17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164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with Room fo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908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5847" y="1852566"/>
            <a:ext cx="3784820" cy="4372695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E6A63-5EBE-3E48-B0AE-DF655A1ECE76}" type="datetime1">
              <a:rPr lang="en-US" smtClean="0"/>
              <a:t>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745" y="310163"/>
            <a:ext cx="7646054" cy="990106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6" y="1852566"/>
            <a:ext cx="3771900" cy="4372695"/>
          </a:xfrm>
        </p:spPr>
        <p:txBody>
          <a:bodyPr anchor="t" anchorCtr="0">
            <a:noAutofit/>
          </a:bodyPr>
          <a:lstStyle>
            <a:lvl1pPr marL="0" indent="0">
              <a:lnSpc>
                <a:spcPts val="2600"/>
              </a:lnSpc>
              <a:buNone/>
              <a:defRPr sz="2400">
                <a:solidFill>
                  <a:srgbClr val="61809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0548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65997" y="6012887"/>
            <a:ext cx="7719644" cy="212373"/>
          </a:xfrm>
        </p:spPr>
        <p:txBody>
          <a:bodyPr anchor="t" anchorCtr="0"/>
          <a:lstStyle>
            <a:lvl1pPr marL="0" indent="0" algn="ctr">
              <a:buNone/>
              <a:defRPr sz="800" i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9F0C-9D18-B54A-9AC9-18AA74EDB034}" type="datetime1">
              <a:rPr lang="en-US" smtClean="0"/>
              <a:t>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5997" y="1849098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465997" y="5899372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997" y="1849098"/>
            <a:ext cx="7719644" cy="405027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825" y="310162"/>
            <a:ext cx="7698974" cy="990107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25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Horizont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66984" y="1602129"/>
            <a:ext cx="7708699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"/>
          </p:nvPr>
        </p:nvSpPr>
        <p:spPr>
          <a:xfrm>
            <a:off x="466984" y="1611265"/>
            <a:ext cx="7710763" cy="48626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28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Vertic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t>2/11/17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75153" y="1600315"/>
            <a:ext cx="4157625" cy="4876800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067812" y="1600199"/>
            <a:ext cx="7341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7223895" y="1600199"/>
            <a:ext cx="8882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785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00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836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19720" y="1847153"/>
            <a:ext cx="7110947" cy="4379976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</a:defRPr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540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186" y="310162"/>
            <a:ext cx="6264387" cy="99010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000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285750" indent="-28575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Arial"/>
              <a:buChar char="•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51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25512" y="3230762"/>
            <a:ext cx="7250696" cy="1362075"/>
          </a:xfrm>
        </p:spPr>
        <p:txBody>
          <a:bodyPr anchor="t">
            <a:noAutofit/>
          </a:bodyPr>
          <a:lstStyle>
            <a:lvl1pPr algn="l">
              <a:defRPr sz="3200" b="0" cap="none">
                <a:solidFill>
                  <a:schemeClr val="accent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512" y="1730575"/>
            <a:ext cx="7250695" cy="1169457"/>
          </a:xfrm>
        </p:spPr>
        <p:txBody>
          <a:bodyPr anchor="b">
            <a:no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EEF3B-ABF2-AA4E-9E24-0C6256942674}" type="datetime1">
              <a:rPr lang="en-US" smtClean="0"/>
              <a:t>2/11/17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25512" y="2953439"/>
            <a:ext cx="7250695" cy="33867"/>
            <a:chOff x="1168400" y="4166292"/>
            <a:chExt cx="7250695" cy="33867"/>
          </a:xfrm>
        </p:grpSpPr>
        <p:cxnSp>
          <p:nvCxnSpPr>
            <p:cNvPr id="32" name="Straight Connector 31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5911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40584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304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24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37151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09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png"/><Relationship Id="rId22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1631620"/>
            <a:ext cx="9144000" cy="48748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1"/>
            <a:ext cx="9144000" cy="64771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954132" y="310162"/>
            <a:ext cx="6280441" cy="990107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1128943" y="1847153"/>
            <a:ext cx="7048804" cy="4379976"/>
          </a:xfrm>
          <a:prstGeom prst="rect">
            <a:avLst/>
          </a:prstGeom>
        </p:spPr>
        <p:txBody>
          <a:bodyPr vert="horz" lIns="0" tIns="0" rIns="0" bIns="45720" rtlCol="0" anchor="t" anchorCtr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2"/>
          </p:nvPr>
        </p:nvSpPr>
        <p:spPr>
          <a:xfrm>
            <a:off x="8348677" y="6012887"/>
            <a:ext cx="667406" cy="20237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800" b="0" i="0">
                <a:solidFill>
                  <a:srgbClr val="618091"/>
                </a:solidFill>
                <a:latin typeface="Helvetica"/>
                <a:cs typeface="Helvetica"/>
              </a:defRPr>
            </a:lvl1pPr>
          </a:lstStyle>
          <a:p>
            <a:fld id="{FA3C144B-2939-9A49-B014-915EC3E81866}" type="datetime1">
              <a:rPr lang="en-US" smtClean="0"/>
              <a:pPr/>
              <a:t>2/11/17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3"/>
          </p:nvPr>
        </p:nvSpPr>
        <p:spPr>
          <a:xfrm>
            <a:off x="465996" y="6588598"/>
            <a:ext cx="7711751" cy="1723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i="1">
                <a:solidFill>
                  <a:schemeClr val="accent2"/>
                </a:solidFill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8348677" y="5635665"/>
            <a:ext cx="667406" cy="51426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4000" b="0" i="0" kern="1200" spc="-500">
                <a:solidFill>
                  <a:schemeClr val="accent5"/>
                </a:solidFill>
                <a:latin typeface="Helvetica"/>
                <a:cs typeface="Helvetica"/>
              </a:defRPr>
            </a:lvl1pPr>
          </a:lstStyle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7225778" cy="10248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HCII-logo.png"/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1" y="102485"/>
            <a:ext cx="1149887" cy="58474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83959" y="102485"/>
            <a:ext cx="764074" cy="857741"/>
          </a:xfrm>
          <a:prstGeom prst="rect">
            <a:avLst/>
          </a:prstGeom>
        </p:spPr>
      </p:pic>
      <p:sp>
        <p:nvSpPr>
          <p:cNvPr id="15" name="Trapezoid 64"/>
          <p:cNvSpPr>
            <a:spLocks/>
          </p:cNvSpPr>
          <p:nvPr userDrawn="1"/>
        </p:nvSpPr>
        <p:spPr bwMode="auto">
          <a:xfrm>
            <a:off x="609600" y="990600"/>
            <a:ext cx="344532" cy="1796703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-35282"/>
            <a:ext cx="9296400" cy="15239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73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60" r:id="rId4"/>
    <p:sldLayoutId id="2147483663" r:id="rId5"/>
    <p:sldLayoutId id="2147483651" r:id="rId6"/>
    <p:sldLayoutId id="2147483662" r:id="rId7"/>
    <p:sldLayoutId id="2147483666" r:id="rId8"/>
    <p:sldLayoutId id="2147483659" r:id="rId9"/>
    <p:sldLayoutId id="2147483667" r:id="rId10"/>
    <p:sldLayoutId id="2147483652" r:id="rId11"/>
    <p:sldLayoutId id="2147483665" r:id="rId12"/>
    <p:sldLayoutId id="2147483653" r:id="rId13"/>
    <p:sldLayoutId id="2147483664" r:id="rId14"/>
    <p:sldLayoutId id="2147483656" r:id="rId15"/>
    <p:sldLayoutId id="2147483657" r:id="rId16"/>
    <p:sldLayoutId id="2147483661" r:id="rId17"/>
    <p:sldLayoutId id="2147483658" r:id="rId18"/>
    <p:sldLayoutId id="2147483671" r:id="rId19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ts val="3400"/>
        </a:lnSpc>
        <a:spcBef>
          <a:spcPts val="0"/>
        </a:spcBef>
        <a:buNone/>
        <a:defRPr sz="3200" b="0" i="0" kern="1200">
          <a:solidFill>
            <a:schemeClr val="accent1"/>
          </a:solidFill>
          <a:latin typeface="Helvetica"/>
          <a:ea typeface="+mj-ea"/>
          <a:cs typeface="Helvetica"/>
        </a:defRPr>
      </a:lvl1pPr>
    </p:titleStyle>
    <p:bodyStyle>
      <a:lvl1pPr marL="2286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3"/>
        </a:buClr>
        <a:buFont typeface="Arial"/>
        <a:buChar char="•"/>
        <a:defRPr sz="28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1pPr>
      <a:lvl2pPr marL="4572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2"/>
        </a:buClr>
        <a:buSzPct val="115000"/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2pPr>
      <a:lvl3pPr marL="6858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3pPr>
      <a:lvl4pPr marL="9144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4pPr>
      <a:lvl5pPr marL="11430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formationisbeautiful.net/visualizations/snake-oil-supplements/" TargetMode="External"/><Relationship Id="rId4" Type="http://schemas.openxmlformats.org/officeDocument/2006/relationships/hyperlink" Target="http://www.bloomberg.com/graphics/2015-auto-sales/" TargetMode="External"/><Relationship Id="rId5" Type="http://schemas.openxmlformats.org/officeDocument/2006/relationships/hyperlink" Target="http://bl.ocks.org/jasondavies/1341281" TargetMode="External"/><Relationship Id="rId6" Type="http://schemas.openxmlformats.org/officeDocument/2006/relationships/hyperlink" Target="http://www.nytimes.com/interactive/2012/08/24/us/drought-crops.html" TargetMode="External"/><Relationship Id="rId7" Type="http://schemas.openxmlformats.org/officeDocument/2006/relationships/hyperlink" Target="http://www.bloomberg.com/graphics/2015-whats-warming-the-world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32782" r="-132782" b="35490"/>
          <a:stretch/>
        </p:blipFill>
        <p:spPr>
          <a:xfrm>
            <a:off x="-5910487" y="10925"/>
            <a:ext cx="16402294" cy="657493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</a:t>
            </a:fld>
            <a:endParaRPr lang="en-US" dirty="0"/>
          </a:p>
        </p:txBody>
      </p:sp>
      <p:pic>
        <p:nvPicPr>
          <p:cNvPr id="8" name="Content Placeholder 6"/>
          <p:cNvPicPr>
            <a:picLocks noChangeAspect="1"/>
          </p:cNvPicPr>
          <p:nvPr/>
        </p:nvPicPr>
        <p:blipFill rotWithShape="1">
          <a:blip r:embed="rId2"/>
          <a:srcRect l="-132782" t="65458" r="-132782"/>
          <a:stretch/>
        </p:blipFill>
        <p:spPr>
          <a:xfrm>
            <a:off x="-1247321" y="1844680"/>
            <a:ext cx="15918772" cy="341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27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Scene To Scene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10</a:t>
            </a:fld>
            <a:endParaRPr lang="en-US" dirty="0"/>
          </a:p>
        </p:txBody>
      </p:sp>
      <p:pic>
        <p:nvPicPr>
          <p:cNvPr id="10" name="Content Placeholder 9" descr="IMG_0126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79" t="62269" r="6424" b="2351"/>
          <a:stretch/>
        </p:blipFill>
        <p:spPr>
          <a:xfrm>
            <a:off x="1143000" y="2104571"/>
            <a:ext cx="7034746" cy="4122557"/>
          </a:xfrm>
        </p:spPr>
      </p:pic>
    </p:spTree>
    <p:extLst>
      <p:ext uri="{BB962C8B-B14F-4D97-AF65-F5344CB8AC3E}">
        <p14:creationId xmlns:p14="http://schemas.microsoft.com/office/powerpoint/2010/main" val="225037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Aspect To Aspect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11</a:t>
            </a:fld>
            <a:endParaRPr lang="en-US" dirty="0"/>
          </a:p>
        </p:txBody>
      </p:sp>
      <p:pic>
        <p:nvPicPr>
          <p:cNvPr id="7" name="Content Placeholder 6" descr="IMG_0127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7" r="20525" b="42199"/>
          <a:stretch/>
        </p:blipFill>
        <p:spPr>
          <a:xfrm>
            <a:off x="1128943" y="1847153"/>
            <a:ext cx="6672486" cy="4379976"/>
          </a:xfrm>
        </p:spPr>
      </p:pic>
    </p:spTree>
    <p:extLst>
      <p:ext uri="{BB962C8B-B14F-4D97-AF65-F5344CB8AC3E}">
        <p14:creationId xmlns:p14="http://schemas.microsoft.com/office/powerpoint/2010/main" val="339696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Non Sequitur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12</a:t>
            </a:fld>
            <a:endParaRPr lang="en-US" dirty="0"/>
          </a:p>
        </p:txBody>
      </p:sp>
      <p:pic>
        <p:nvPicPr>
          <p:cNvPr id="8" name="Content Placeholder 7" descr="IMG_0128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7" t="9689" r="-7007" b="43707"/>
          <a:stretch/>
        </p:blipFill>
        <p:spPr/>
      </p:pic>
    </p:spTree>
    <p:extLst>
      <p:ext uri="{BB962C8B-B14F-4D97-AF65-F5344CB8AC3E}">
        <p14:creationId xmlns:p14="http://schemas.microsoft.com/office/powerpoint/2010/main" val="336469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Ordering (author </a:t>
            </a:r>
            <a:r>
              <a:rPr lang="en-US" dirty="0" err="1" smtClean="0"/>
              <a:t>vs</a:t>
            </a:r>
            <a:r>
              <a:rPr lang="en-US" dirty="0" smtClean="0"/>
              <a:t> viewer driven; </a:t>
            </a:r>
            <a:r>
              <a:rPr lang="en-US" i="1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Messaging (use of text)</a:t>
            </a:r>
          </a:p>
          <a:p>
            <a:r>
              <a:rPr lang="en-US" dirty="0" smtClean="0"/>
              <a:t>Interactivity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88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Rzeszotarski</a:t>
            </a:r>
            <a:r>
              <a:rPr lang="en-US" dirty="0"/>
              <a:t> </a:t>
            </a:r>
            <a:r>
              <a:rPr lang="en-US" dirty="0" smtClean="0"/>
              <a:t>&amp; </a:t>
            </a:r>
            <a:r>
              <a:rPr lang="en-US" dirty="0" err="1" smtClean="0"/>
              <a:t>Kittur</a:t>
            </a:r>
            <a:r>
              <a:rPr lang="en-US" dirty="0" smtClean="0"/>
              <a:t>: </a:t>
            </a:r>
            <a:r>
              <a:rPr lang="en-US" dirty="0" err="1" smtClean="0"/>
              <a:t>Kinetica</a:t>
            </a:r>
            <a:r>
              <a:rPr lang="en-US" dirty="0" smtClean="0"/>
              <a:t>: Dynamic Exploration</a:t>
            </a:r>
            <a:endParaRPr lang="en-US" dirty="0"/>
          </a:p>
        </p:txBody>
      </p:sp>
      <p:pic>
        <p:nvPicPr>
          <p:cNvPr id="9" name="pn1472-file3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8713" y="2054225"/>
            <a:ext cx="7048500" cy="396557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Jeffrey M. </a:t>
            </a:r>
            <a:r>
              <a:rPr lang="en-US" dirty="0" err="1"/>
              <a:t>Rzeszotarski</a:t>
            </a:r>
            <a:r>
              <a:rPr lang="en-US" dirty="0"/>
              <a:t> and </a:t>
            </a:r>
            <a:r>
              <a:rPr lang="en-US" dirty="0" err="1"/>
              <a:t>Aniket</a:t>
            </a:r>
            <a:r>
              <a:rPr lang="en-US" dirty="0"/>
              <a:t> </a:t>
            </a:r>
            <a:r>
              <a:rPr lang="en-US" dirty="0" err="1"/>
              <a:t>Kittur</a:t>
            </a:r>
            <a:r>
              <a:rPr lang="en-US" dirty="0"/>
              <a:t>. 2014. </a:t>
            </a:r>
            <a:r>
              <a:rPr lang="en-US" dirty="0" err="1"/>
              <a:t>Kinetica</a:t>
            </a:r>
            <a:r>
              <a:rPr lang="en-US" dirty="0"/>
              <a:t>: naturalistic multi-touch data visualization. In Proceedings of the 32nd annual ACM conference on Human factors in computing systems (CHI '14). ACM, New York, NY, USA, 897-906. DOI=10.1145/2556288.2557231 http://</a:t>
            </a:r>
            <a:r>
              <a:rPr lang="en-US" dirty="0" err="1"/>
              <a:t>doi.acm.org</a:t>
            </a:r>
            <a:r>
              <a:rPr lang="en-US" dirty="0"/>
              <a:t>/10.1145/2556288.2557231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483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Interactivity Options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8133631"/>
              </p:ext>
            </p:extLst>
          </p:nvPr>
        </p:nvGraphicFramePr>
        <p:xfrm>
          <a:off x="495521" y="1847850"/>
          <a:ext cx="8177212" cy="41148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4088606"/>
                <a:gridCol w="40886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&amp; View Specifications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Visualize</a:t>
                      </a:r>
                      <a:r>
                        <a:rPr lang="en-US" dirty="0" smtClean="0"/>
                        <a:t> (choose</a:t>
                      </a:r>
                      <a:r>
                        <a:rPr lang="en-US" baseline="0" dirty="0" smtClean="0"/>
                        <a:t> encoding)</a:t>
                      </a:r>
                      <a:endParaRPr lang="en-US" dirty="0" smtClean="0"/>
                    </a:p>
                    <a:p>
                      <a:r>
                        <a:rPr lang="en-US" b="1" dirty="0" smtClean="0"/>
                        <a:t>Filter</a:t>
                      </a:r>
                      <a:r>
                        <a:rPr lang="en-US" dirty="0" smtClean="0"/>
                        <a:t> (focus on relevant items)</a:t>
                      </a:r>
                    </a:p>
                    <a:p>
                      <a:r>
                        <a:rPr lang="en-US" b="1" dirty="0" smtClean="0"/>
                        <a:t>Sort</a:t>
                      </a:r>
                      <a:r>
                        <a:rPr lang="en-US" dirty="0" smtClean="0"/>
                        <a:t> (expose patterns)</a:t>
                      </a:r>
                    </a:p>
                    <a:p>
                      <a:r>
                        <a:rPr lang="en-US" b="1" dirty="0" smtClean="0"/>
                        <a:t>Derive</a:t>
                      </a:r>
                      <a:r>
                        <a:rPr lang="en-US" dirty="0" smtClean="0"/>
                        <a:t> values or models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View Manipulation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Select</a:t>
                      </a:r>
                      <a:r>
                        <a:rPr lang="en-US" dirty="0" smtClean="0"/>
                        <a:t> (to highlight, filter, or manipulate)</a:t>
                      </a:r>
                    </a:p>
                    <a:p>
                      <a:r>
                        <a:rPr lang="en-US" b="1" dirty="0" smtClean="0"/>
                        <a:t>Navigate </a:t>
                      </a:r>
                      <a:r>
                        <a:rPr lang="en-US" dirty="0" smtClean="0"/>
                        <a:t>(zoom to examine patterns &amp; detail)</a:t>
                      </a:r>
                    </a:p>
                    <a:p>
                      <a:r>
                        <a:rPr lang="en-US" b="1" dirty="0" smtClean="0"/>
                        <a:t>Coordinate</a:t>
                      </a:r>
                      <a:r>
                        <a:rPr lang="en-US" dirty="0" smtClean="0"/>
                        <a:t> (linked exploration)</a:t>
                      </a:r>
                    </a:p>
                    <a:p>
                      <a:r>
                        <a:rPr lang="en-US" b="1" dirty="0" smtClean="0"/>
                        <a:t>Organize</a:t>
                      </a:r>
                      <a:r>
                        <a:rPr lang="en-US" dirty="0" smtClean="0"/>
                        <a:t> windows and workspaces.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Process &amp; Provenance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Record</a:t>
                      </a:r>
                      <a:r>
                        <a:rPr lang="en-US" dirty="0" smtClean="0"/>
                        <a:t> analysis histories</a:t>
                      </a:r>
                    </a:p>
                    <a:p>
                      <a:r>
                        <a:rPr lang="en-US" b="1" dirty="0" smtClean="0"/>
                        <a:t>Annotate</a:t>
                      </a:r>
                      <a:r>
                        <a:rPr lang="en-US" dirty="0" smtClean="0"/>
                        <a:t> patterns to document findings.</a:t>
                      </a:r>
                    </a:p>
                    <a:p>
                      <a:r>
                        <a:rPr lang="en-US" b="1" dirty="0" smtClean="0"/>
                        <a:t>Share</a:t>
                      </a:r>
                      <a:r>
                        <a:rPr lang="en-US" dirty="0" smtClean="0"/>
                        <a:t> views and annotations</a:t>
                      </a:r>
                    </a:p>
                    <a:p>
                      <a:r>
                        <a:rPr lang="en-US" b="1" dirty="0" smtClean="0"/>
                        <a:t>Guide</a:t>
                      </a:r>
                      <a:r>
                        <a:rPr lang="en-US" dirty="0" smtClean="0"/>
                        <a:t> users through analysis tasks or stories.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15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5521" y="5866081"/>
            <a:ext cx="8585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Heer</a:t>
            </a:r>
            <a:r>
              <a:rPr lang="en-US" dirty="0"/>
              <a:t> &amp; </a:t>
            </a:r>
            <a:r>
              <a:rPr lang="en-US" dirty="0" err="1"/>
              <a:t>Shneiderman</a:t>
            </a:r>
            <a:r>
              <a:rPr lang="en-US" dirty="0"/>
              <a:t>: Interactive Dynamics for Visual </a:t>
            </a:r>
            <a:r>
              <a:rPr lang="en-US" dirty="0" smtClean="0"/>
              <a:t>Analysis; ACM QUEUE, Feb 20,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20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Holistic Design Goals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7103696"/>
              </p:ext>
            </p:extLst>
          </p:nvPr>
        </p:nvGraphicFramePr>
        <p:xfrm>
          <a:off x="495521" y="1847850"/>
          <a:ext cx="8177212" cy="41148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4088606"/>
                <a:gridCol w="40886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&amp; View Specifications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Visualize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(choose</a:t>
                      </a:r>
                      <a:r>
                        <a:rPr lang="en-US" baseline="0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encoding)</a:t>
                      </a:r>
                      <a:endParaRPr lang="en-US" dirty="0" smtClean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3"/>
                        </a:rPr>
                        <a:t>Filter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3"/>
                        </a:rPr>
                        <a:t> (focus on relevant items)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4"/>
                        </a:rPr>
                        <a:t>Sort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4"/>
                        </a:rPr>
                        <a:t> (expose patterns)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Derive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values or models</a:t>
                      </a:r>
                      <a:endParaRPr lang="en-US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View Manipulation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5"/>
                        </a:rPr>
                        <a:t>Select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5"/>
                        </a:rPr>
                        <a:t> (to highlight, filter, or manipulate)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i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Navigate </a:t>
                      </a:r>
                      <a:r>
                        <a:rPr lang="en-US" i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(zoom to examine patterns &amp; detail)</a:t>
                      </a: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6"/>
                        </a:rPr>
                        <a:t>Coordinate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6"/>
                        </a:rPr>
                        <a:t> (linked exploration)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Organize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windows and workspaces.</a:t>
                      </a:r>
                      <a:endParaRPr lang="en-US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Process &amp; Provenance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Record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analysis histories</a:t>
                      </a:r>
                    </a:p>
                    <a:p>
                      <a:r>
                        <a:rPr lang="en-US" b="1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7"/>
                        </a:rPr>
                        <a:t>Annotate</a:t>
                      </a:r>
                      <a:r>
                        <a:rPr lang="en-US" i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hlinkClick r:id="rId7"/>
                        </a:rPr>
                        <a:t> patterns to document findings.</a:t>
                      </a:r>
                      <a:endParaRPr lang="en-US" i="1" dirty="0" smtClean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Share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views and annotations</a:t>
                      </a:r>
                    </a:p>
                    <a:p>
                      <a:r>
                        <a:rPr lang="en-US" b="1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Guide</a:t>
                      </a:r>
                      <a:r>
                        <a:rPr lang="en-US" dirty="0" smtClean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</a:rPr>
                        <a:t> users through analysis tasks or stories.</a:t>
                      </a:r>
                      <a:endParaRPr lang="en-US" dirty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16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5521" y="5866081"/>
            <a:ext cx="8585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Heer</a:t>
            </a:r>
            <a:r>
              <a:rPr lang="en-US" dirty="0"/>
              <a:t> &amp; </a:t>
            </a:r>
            <a:r>
              <a:rPr lang="en-US" dirty="0" err="1"/>
              <a:t>Shneiderman</a:t>
            </a:r>
            <a:r>
              <a:rPr lang="en-US" dirty="0"/>
              <a:t>: Interactive Dynamics for Visual Analysis; ACM QUEUE, Feb 20, 2012</a:t>
            </a:r>
          </a:p>
        </p:txBody>
      </p:sp>
    </p:spTree>
    <p:extLst>
      <p:ext uri="{BB962C8B-B14F-4D97-AF65-F5344CB8AC3E}">
        <p14:creationId xmlns:p14="http://schemas.microsoft.com/office/powerpoint/2010/main" val="190112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framing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Omission </a:t>
            </a:r>
            <a:r>
              <a:rPr lang="en-US" i="1" dirty="0" err="1" smtClean="0"/>
              <a:t>vs</a:t>
            </a:r>
            <a:r>
              <a:rPr lang="en-US" dirty="0" smtClean="0"/>
              <a:t> Filtering</a:t>
            </a:r>
          </a:p>
          <a:p>
            <a:pPr lvl="1"/>
            <a:r>
              <a:rPr lang="en-US" dirty="0" smtClean="0"/>
              <a:t>Metonymy (omitting whole variables)</a:t>
            </a:r>
          </a:p>
          <a:p>
            <a:pPr lvl="1"/>
            <a:r>
              <a:rPr lang="en-US" dirty="0" smtClean="0"/>
              <a:t>Ambiguity (in definitions)</a:t>
            </a:r>
          </a:p>
          <a:p>
            <a:pPr lvl="1"/>
            <a:r>
              <a:rPr lang="en-US" dirty="0" err="1" smtClean="0"/>
              <a:t>Thresholding</a:t>
            </a:r>
            <a:r>
              <a:rPr lang="en-US" dirty="0" smtClean="0"/>
              <a:t> (e.g. chart values)</a:t>
            </a:r>
          </a:p>
          <a:p>
            <a:r>
              <a:rPr lang="en-US" dirty="0" smtClean="0"/>
              <a:t>Provenance </a:t>
            </a:r>
          </a:p>
          <a:p>
            <a:pPr lvl="1"/>
            <a:r>
              <a:rPr lang="en-US" dirty="0" smtClean="0"/>
              <a:t>Accountability (as discussed)</a:t>
            </a:r>
          </a:p>
          <a:p>
            <a:pPr lvl="1"/>
            <a:r>
              <a:rPr lang="en-US" dirty="0" smtClean="0"/>
              <a:t>Uncertainty (</a:t>
            </a:r>
            <a:r>
              <a:rPr lang="en-US" i="1" dirty="0" smtClean="0"/>
              <a:t>e.g. </a:t>
            </a:r>
            <a:r>
              <a:rPr lang="en-US" dirty="0" smtClean="0"/>
              <a:t>error bars; confidence intervals; discussion of limitations)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657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framing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Obscuring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18</a:t>
            </a:fld>
            <a:endParaRPr lang="en-US" dirty="0"/>
          </a:p>
        </p:txBody>
      </p:sp>
      <p:pic>
        <p:nvPicPr>
          <p:cNvPr id="8" name="Picture 7" descr="Screen Shot 2016-02-22 at 9.37.5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171700"/>
            <a:ext cx="3987800" cy="3606800"/>
          </a:xfrm>
          <a:prstGeom prst="rect">
            <a:avLst/>
          </a:prstGeom>
        </p:spPr>
      </p:pic>
      <p:pic>
        <p:nvPicPr>
          <p:cNvPr id="9" name="Picture 8" descr="Screen Shot 2016-02-22 at 9.37.5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86" y="2590800"/>
            <a:ext cx="41148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10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framing choices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Obscuring</a:t>
            </a:r>
          </a:p>
          <a:p>
            <a:r>
              <a:rPr lang="en-US" dirty="0" smtClean="0"/>
              <a:t>Leveraging Perceptual effects (from last Tuesday) to imply things whether or not correct</a:t>
            </a:r>
          </a:p>
          <a:p>
            <a:pPr lvl="1"/>
            <a:r>
              <a:rPr lang="en-US" dirty="0" smtClean="0"/>
              <a:t>Using redundancy to emphasize</a:t>
            </a:r>
          </a:p>
          <a:p>
            <a:pPr lvl="1"/>
            <a:r>
              <a:rPr lang="en-US" dirty="0" smtClean="0"/>
              <a:t>Using grouping</a:t>
            </a:r>
          </a:p>
          <a:p>
            <a:pPr lvl="1"/>
            <a:r>
              <a:rPr lang="en-US" dirty="0" smtClean="0"/>
              <a:t>Contrast</a:t>
            </a:r>
          </a:p>
          <a:p>
            <a:pPr lvl="1"/>
            <a:r>
              <a:rPr lang="en-US" dirty="0" smtClean="0"/>
              <a:t>…</a:t>
            </a:r>
          </a:p>
          <a:p>
            <a:r>
              <a:rPr lang="en-US" dirty="0" smtClean="0"/>
              <a:t>Using Linguistic effects (irony, metaphor,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28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8197" y="3518487"/>
            <a:ext cx="5248012" cy="1040870"/>
          </a:xfrm>
        </p:spPr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Information Visualization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© </a:t>
            </a:r>
            <a:r>
              <a:rPr lang="en-US" dirty="0" smtClean="0"/>
              <a:t>Jennifer </a:t>
            </a:r>
            <a:r>
              <a:rPr lang="en-US" dirty="0"/>
              <a:t>M</a:t>
            </a:r>
            <a:r>
              <a:rPr lang="en-US" dirty="0" smtClean="0"/>
              <a:t>ankoff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925513" y="5372760"/>
            <a:ext cx="7250112" cy="539750"/>
          </a:xfrm>
        </p:spPr>
        <p:txBody>
          <a:bodyPr/>
          <a:lstStyle/>
          <a:p>
            <a:r>
              <a:rPr lang="en-US" dirty="0" smtClean="0"/>
              <a:t>The Data Pipeline; HCII; Spring 2014</a:t>
            </a:r>
          </a:p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Slides cribbed from Marti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Hearst http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://</a:t>
            </a:r>
            <a:r>
              <a:rPr lang="en-US" dirty="0" err="1">
                <a:latin typeface="Geneva" charset="0"/>
                <a:ea typeface="ＭＳ Ｐゴシック" charset="0"/>
                <a:cs typeface="ＭＳ Ｐゴシック" charset="0"/>
              </a:rPr>
              <a:t>courses.ischool.berkeley.edu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/i247/f05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/ 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(slides 2-10, 16, 19-21, 23, 25-37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Jian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Huang, based on a tutorial by Daniel </a:t>
            </a:r>
            <a:r>
              <a:rPr lang="en-US" dirty="0" err="1">
                <a:latin typeface="Geneva" charset="0"/>
                <a:ea typeface="ＭＳ Ｐゴシック" charset="0"/>
                <a:cs typeface="ＭＳ Ｐゴシック" charset="0"/>
              </a:rPr>
              <a:t>Kiem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 (slides 39-58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dirty="0" err="1" smtClean="0">
                <a:latin typeface="Geneva" charset="0"/>
                <a:ea typeface="ＭＳ Ｐゴシック" charset="0"/>
                <a:cs typeface="ＭＳ Ｐゴシック" charset="0"/>
              </a:rPr>
              <a:t>Beomjin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Kin (11-14, 17-18)</a:t>
            </a: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826" y="2182260"/>
            <a:ext cx="764074" cy="85774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13391" y="1361665"/>
            <a:ext cx="47179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spc="200" dirty="0" smtClean="0">
                <a:latin typeface="Copperplate"/>
                <a:cs typeface="Copperplate"/>
              </a:rPr>
              <a:t>P</a:t>
            </a:r>
            <a:r>
              <a:rPr lang="en-US" sz="9600" b="1" spc="200" dirty="0" smtClean="0">
                <a:latin typeface="Copperplate"/>
                <a:cs typeface="Copperplate"/>
              </a:rPr>
              <a:t> </a:t>
            </a:r>
            <a:r>
              <a:rPr lang="en-US" sz="7200" b="1" spc="200" dirty="0" smtClean="0">
                <a:latin typeface="Copperplate"/>
                <a:cs typeface="Copperplate"/>
              </a:rPr>
              <a:t>peline</a:t>
            </a:r>
            <a:endParaRPr lang="en-US" sz="7200" spc="200" dirty="0">
              <a:latin typeface="Copperplate"/>
              <a:cs typeface="Copperplate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45000" y="1424168"/>
            <a:ext cx="4717973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900" b="1" dirty="0" smtClean="0"/>
              <a:t> </a:t>
            </a:r>
            <a:r>
              <a:rPr lang="en-US" sz="4900" b="1" dirty="0" smtClean="0">
                <a:latin typeface="Copperplate"/>
                <a:cs typeface="Copperplate"/>
              </a:rPr>
              <a:t>The Data</a:t>
            </a:r>
            <a:endParaRPr lang="en-US" sz="4900" dirty="0">
              <a:latin typeface="Copperplate"/>
              <a:cs typeface="Copperplate"/>
            </a:endParaRPr>
          </a:p>
        </p:txBody>
      </p:sp>
      <p:sp>
        <p:nvSpPr>
          <p:cNvPr id="11" name="Trapezoid 64"/>
          <p:cNvSpPr>
            <a:spLocks/>
          </p:cNvSpPr>
          <p:nvPr/>
        </p:nvSpPr>
        <p:spPr bwMode="auto">
          <a:xfrm>
            <a:off x="2245000" y="3040001"/>
            <a:ext cx="344532" cy="3399022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22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Talk Narrative</a:t>
            </a:r>
          </a:p>
          <a:p>
            <a:pPr marL="0" indent="0">
              <a:buNone/>
            </a:pPr>
            <a:r>
              <a:rPr lang="en-US" smtClean="0"/>
              <a:t>Possible </a:t>
            </a:r>
            <a:r>
              <a:rPr lang="en-US" dirty="0"/>
              <a:t>case study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02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Talk Narrative</a:t>
            </a:r>
          </a:p>
          <a:p>
            <a:pPr marL="0" indent="0">
              <a:buNone/>
            </a:pPr>
            <a:r>
              <a:rPr lang="en-US" dirty="0" smtClean="0"/>
              <a:t>Finish D3</a:t>
            </a:r>
          </a:p>
          <a:p>
            <a:pPr marL="0" indent="0">
              <a:buNone/>
            </a:pPr>
            <a:r>
              <a:rPr lang="en-US" dirty="0"/>
              <a:t>Review ‘Quiz’</a:t>
            </a:r>
          </a:p>
          <a:p>
            <a:pPr marL="0" indent="0">
              <a:buNone/>
            </a:pPr>
            <a:r>
              <a:rPr lang="en-US" dirty="0" smtClean="0"/>
              <a:t>Another Quiz</a:t>
            </a:r>
          </a:p>
          <a:p>
            <a:pPr marL="0" indent="0">
              <a:buNone/>
            </a:pPr>
            <a:r>
              <a:rPr lang="en-US" dirty="0" smtClean="0"/>
              <a:t>Discuss Byte 4</a:t>
            </a:r>
          </a:p>
          <a:p>
            <a:pPr marL="0" indent="0">
              <a:buNone/>
            </a:pPr>
            <a:r>
              <a:rPr lang="en-US" dirty="0"/>
              <a:t>Possible case study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54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of Narrative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“an account of </a:t>
            </a:r>
            <a:r>
              <a:rPr lang="en-US" dirty="0" smtClean="0"/>
              <a:t>a series </a:t>
            </a:r>
            <a:r>
              <a:rPr lang="en-US" dirty="0"/>
              <a:t>of events, facts, etc., given in order and with the establishing </a:t>
            </a:r>
            <a:r>
              <a:rPr lang="en-US" dirty="0" smtClean="0"/>
              <a:t>of connections </a:t>
            </a:r>
            <a:r>
              <a:rPr lang="en-US" dirty="0"/>
              <a:t>between them.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-- Oxford English Dictionary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Beginning</a:t>
            </a:r>
            <a:r>
              <a:rPr lang="en-US" smtClean="0"/>
              <a:t>, Middle, End: </a:t>
            </a:r>
            <a:br>
              <a:rPr lang="en-US" smtClean="0"/>
            </a:br>
            <a:r>
              <a:rPr lang="en-US" smtClean="0"/>
              <a:t>     Conflict </a:t>
            </a:r>
            <a:r>
              <a:rPr lang="en-US"/>
              <a:t>&amp; Conflict </a:t>
            </a:r>
            <a:r>
              <a:rPr lang="en-US" smtClean="0"/>
              <a:t>Resolution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452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Approaches (</a:t>
            </a:r>
            <a:r>
              <a:rPr lang="en-US" dirty="0" smtClean="0"/>
              <a:t>a spectrum)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3552532"/>
              </p:ext>
            </p:extLst>
          </p:nvPr>
        </p:nvGraphicFramePr>
        <p:xfrm>
          <a:off x="1128713" y="1847850"/>
          <a:ext cx="70485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4250"/>
                <a:gridCol w="352425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Author Driven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Reader Driven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Linear ordering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prescribed</a:t>
                      </a:r>
                      <a:r>
                        <a:rPr lang="en-US" baseline="0" dirty="0" smtClean="0"/>
                        <a:t> order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Heavy messaging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messaging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 interactivity (?)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Free interactivity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5</a:t>
            </a:fld>
            <a:endParaRPr lang="en-US" dirty="0"/>
          </a:p>
        </p:txBody>
      </p:sp>
      <p:pic>
        <p:nvPicPr>
          <p:cNvPr id="8" name="Picture 7" descr="Screen Shot 2016-02-22 at 8.56.1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3862618"/>
            <a:ext cx="2324100" cy="1092200"/>
          </a:xfrm>
          <a:prstGeom prst="rect">
            <a:avLst/>
          </a:prstGeom>
        </p:spPr>
      </p:pic>
      <p:pic>
        <p:nvPicPr>
          <p:cNvPr id="9" name="Picture 8" descr="Screen Shot 2016-02-22 at 8.56.1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600" y="3875318"/>
            <a:ext cx="2387600" cy="1079500"/>
          </a:xfrm>
          <a:prstGeom prst="rect">
            <a:avLst/>
          </a:prstGeom>
        </p:spPr>
      </p:pic>
      <p:pic>
        <p:nvPicPr>
          <p:cNvPr id="10" name="Picture 9" descr="Screen Shot 2016-02-22 at 8.55.39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3875318"/>
            <a:ext cx="2311400" cy="1117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33286" y="5098143"/>
            <a:ext cx="6744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Drill Down Story	   Interactive Slideshow	    Martini Glass	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54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Tactics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Structures (establishing shot, checklist, consistent visual platform</a:t>
            </a:r>
            <a:r>
              <a:rPr lang="en-US" dirty="0" smtClean="0"/>
              <a:t>)</a:t>
            </a:r>
          </a:p>
          <a:p>
            <a:r>
              <a:rPr lang="en-US" dirty="0"/>
              <a:t>Highlighting (color, motion, framing, size, audio</a:t>
            </a:r>
            <a:r>
              <a:rPr lang="en-US" dirty="0" smtClean="0"/>
              <a:t>, and more) – relates to last Tuesday’s perceptual characteristics</a:t>
            </a:r>
          </a:p>
          <a:p>
            <a:r>
              <a:rPr lang="en-US" dirty="0" smtClean="0"/>
              <a:t>Transitions (McCloud; animation principals;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60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Moment To Moment</a:t>
            </a:r>
            <a:endParaRPr lang="en-US" dirty="0"/>
          </a:p>
        </p:txBody>
      </p:sp>
      <p:pic>
        <p:nvPicPr>
          <p:cNvPr id="7" name="Content Placeholder 6" descr="IMG_0123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9" t="47723" r="-4909" b="5673"/>
          <a:stretch/>
        </p:blipFill>
        <p:spPr>
          <a:xfrm>
            <a:off x="1300163" y="1847850"/>
            <a:ext cx="7048500" cy="437991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50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Action To Action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Content Placeholder 7" descr="IMG_0124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9" t="7667" r="-4539" b="45729"/>
          <a:stretch/>
        </p:blipFill>
        <p:spPr/>
      </p:pic>
    </p:spTree>
    <p:extLst>
      <p:ext uri="{BB962C8B-B14F-4D97-AF65-F5344CB8AC3E}">
        <p14:creationId xmlns:p14="http://schemas.microsoft.com/office/powerpoint/2010/main" val="283425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McCloud: Subject To Subject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Content Placeholder 6" descr="IMG_0125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3" t="27084" r="5405" b="35050"/>
          <a:stretch/>
        </p:blipFill>
        <p:spPr>
          <a:xfrm>
            <a:off x="954132" y="1829706"/>
            <a:ext cx="7223081" cy="4417685"/>
          </a:xfrm>
        </p:spPr>
      </p:pic>
    </p:spTree>
    <p:extLst>
      <p:ext uri="{BB962C8B-B14F-4D97-AF65-F5344CB8AC3E}">
        <p14:creationId xmlns:p14="http://schemas.microsoft.com/office/powerpoint/2010/main" val="269352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arnegie">
      <a:dk1>
        <a:srgbClr val="000000"/>
      </a:dk1>
      <a:lt1>
        <a:sysClr val="window" lastClr="FFFFFF"/>
      </a:lt1>
      <a:dk2>
        <a:srgbClr val="363636"/>
      </a:dk2>
      <a:lt2>
        <a:srgbClr val="F4F4F4"/>
      </a:lt2>
      <a:accent1>
        <a:srgbClr val="850205"/>
      </a:accent1>
      <a:accent2>
        <a:srgbClr val="618091"/>
      </a:accent2>
      <a:accent3>
        <a:srgbClr val="535353"/>
      </a:accent3>
      <a:accent4>
        <a:srgbClr val="B5B5B5"/>
      </a:accent4>
      <a:accent5>
        <a:srgbClr val="CACACA"/>
      </a:accent5>
      <a:accent6>
        <a:srgbClr val="F4F4F4"/>
      </a:accent6>
      <a:hlink>
        <a:srgbClr val="363636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15189</TotalTime>
  <Words>845</Words>
  <Application>Microsoft Macintosh PowerPoint</Application>
  <PresentationFormat>On-screen Show (4:3)</PresentationFormat>
  <Paragraphs>170</Paragraphs>
  <Slides>20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Calibri</vt:lpstr>
      <vt:lpstr>Copperplate</vt:lpstr>
      <vt:lpstr>Geneva</vt:lpstr>
      <vt:lpstr>Helvetica</vt:lpstr>
      <vt:lpstr>ＭＳ Ｐゴシック</vt:lpstr>
      <vt:lpstr>Times</vt:lpstr>
      <vt:lpstr>Wingdings</vt:lpstr>
      <vt:lpstr>Arial</vt:lpstr>
      <vt:lpstr>Office Theme</vt:lpstr>
      <vt:lpstr>PowerPoint Presentation</vt:lpstr>
      <vt:lpstr>PowerPoint Presentation</vt:lpstr>
      <vt:lpstr>Goals for today</vt:lpstr>
      <vt:lpstr>Definition of Narrative</vt:lpstr>
      <vt:lpstr>Approaches (a spectrum)</vt:lpstr>
      <vt:lpstr>Narrative Tactics</vt:lpstr>
      <vt:lpstr>McCloud: Moment To Moment</vt:lpstr>
      <vt:lpstr>McCloud: Action To Action</vt:lpstr>
      <vt:lpstr>McCloud: Subject To Subject</vt:lpstr>
      <vt:lpstr>McCloud: Scene To Scene</vt:lpstr>
      <vt:lpstr>McCloud: Aspect To Aspect</vt:lpstr>
      <vt:lpstr>McCloud: Non Sequitur</vt:lpstr>
      <vt:lpstr>Narrative Structure</vt:lpstr>
      <vt:lpstr>Rzeszotarski &amp; Kittur: Kinetica: Dynamic Exploration</vt:lpstr>
      <vt:lpstr>Interactivity Options</vt:lpstr>
      <vt:lpstr>Holistic Design Goals</vt:lpstr>
      <vt:lpstr>Narrative framing choices</vt:lpstr>
      <vt:lpstr>Narrative framing choices</vt:lpstr>
      <vt:lpstr>Narrative framing choices</vt:lpstr>
      <vt:lpstr>Goals for today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yohoo</dc:creator>
  <cp:lastModifiedBy>jmankoff</cp:lastModifiedBy>
  <cp:revision>418</cp:revision>
  <dcterms:created xsi:type="dcterms:W3CDTF">2013-10-07T16:54:34Z</dcterms:created>
  <dcterms:modified xsi:type="dcterms:W3CDTF">2017-02-12T02:29:17Z</dcterms:modified>
</cp:coreProperties>
</file>

<file path=docProps/thumbnail.jpeg>
</file>